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88" r:id="rId3"/>
    <p:sldId id="289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5" r:id="rId12"/>
    <p:sldId id="274" r:id="rId13"/>
    <p:sldId id="264" r:id="rId14"/>
    <p:sldId id="275" r:id="rId15"/>
    <p:sldId id="290" r:id="rId16"/>
    <p:sldId id="293" r:id="rId17"/>
    <p:sldId id="294" r:id="rId18"/>
    <p:sldId id="295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1"/>
  <c:chart>
    <c:plotArea>
      <c:layout/>
      <c:barChart>
        <c:barDir val="col"/>
        <c:grouping val="clustered"/>
        <c:ser>
          <c:idx val="0"/>
          <c:order val="0"/>
          <c:cat>
            <c:strRef>
              <c:f>Лист1!$A$1:$A$4</c:f>
              <c:strCache>
                <c:ptCount val="4"/>
                <c:pt idx="0">
                  <c:v>спорт</c:v>
                </c:pt>
                <c:pt idx="1">
                  <c:v>рисование</c:v>
                </c:pt>
                <c:pt idx="2">
                  <c:v>музыка</c:v>
                </c:pt>
                <c:pt idx="3">
                  <c:v>танцы</c:v>
                </c:pt>
              </c:strCache>
            </c:strRef>
          </c:cat>
          <c:val>
            <c:numRef>
              <c:f>Лист1!$B$1:$B$4</c:f>
              <c:numCache>
                <c:formatCode>0%</c:formatCode>
                <c:ptCount val="4"/>
                <c:pt idx="0">
                  <c:v>0.25</c:v>
                </c:pt>
                <c:pt idx="1">
                  <c:v>0.3100000000000005</c:v>
                </c:pt>
                <c:pt idx="2">
                  <c:v>0.11000000000000007</c:v>
                </c:pt>
                <c:pt idx="3">
                  <c:v>0.33000000000000063</c:v>
                </c:pt>
              </c:numCache>
            </c:numRef>
          </c:val>
        </c:ser>
        <c:dLbls/>
        <c:axId val="102224256"/>
        <c:axId val="102225792"/>
      </c:barChart>
      <c:catAx>
        <c:axId val="102224256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102225792"/>
        <c:crosses val="autoZero"/>
        <c:auto val="1"/>
        <c:lblAlgn val="ctr"/>
        <c:lblOffset val="100"/>
      </c:catAx>
      <c:valAx>
        <c:axId val="102225792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102224256"/>
        <c:crosses val="autoZero"/>
        <c:crossBetween val="between"/>
      </c:valAx>
    </c:plotArea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pieChart>
        <c:varyColors val="1"/>
        <c:ser>
          <c:idx val="0"/>
          <c:order val="0"/>
          <c:spPr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  <c:dPt>
            <c:idx val="1"/>
            <c:spPr>
              <a:solidFill>
                <a:schemeClr val="bg1">
                  <a:lumMod val="95000"/>
                </a:schemeClr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c:spPr>
          </c:dPt>
          <c:dLbls>
            <c:dLbl>
              <c:idx val="0"/>
              <c:layout>
                <c:manualLayout>
                  <c:x val="-0.12215026246719171"/>
                  <c:y val="-0.18154709827938201"/>
                </c:manualLayout>
              </c:layout>
              <c:showVal val="1"/>
            </c:dLbl>
            <c:dLbl>
              <c:idx val="1"/>
              <c:layout>
                <c:manualLayout>
                  <c:x val="0.13391097987751541"/>
                  <c:y val="7.4857830271216216E-2"/>
                </c:manualLayout>
              </c:layout>
              <c:showVal val="1"/>
            </c:dLbl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Лист1!$B$2:$C$2</c:f>
              <c:strCache>
                <c:ptCount val="2"/>
                <c:pt idx="0">
                  <c:v>железо</c:v>
                </c:pt>
                <c:pt idx="1">
                  <c:v>пустая порода</c:v>
                </c:pt>
              </c:strCache>
            </c:strRef>
          </c:cat>
          <c:val>
            <c:numRef>
              <c:f>Лист1!$B$3:$C$3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0.60686276034665176"/>
          <c:y val="0.76898068988490653"/>
          <c:w val="0.34831051029832538"/>
          <c:h val="0.16743438320210025"/>
        </c:manualLayout>
      </c:layout>
      <c:txPr>
        <a:bodyPr/>
        <a:lstStyle/>
        <a:p>
          <a:pPr>
            <a:defRPr sz="2000"/>
          </a:pPr>
          <a:endParaRPr lang="ru-RU"/>
        </a:p>
      </c:txPr>
    </c:legend>
    <c:plotVisOnly val="1"/>
    <c:dispBlanksAs val="zero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"отлично"</c:v>
                </c:pt>
                <c:pt idx="1">
                  <c:v>"хорошо"</c:v>
                </c:pt>
                <c:pt idx="2">
                  <c:v>"удовлетворительно"</c:v>
                </c:pt>
                <c:pt idx="3">
                  <c:v>"неудовлетворительно"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9</c:v>
                </c:pt>
                <c:pt idx="2">
                  <c:v>9</c:v>
                </c:pt>
                <c:pt idx="3">
                  <c:v>2</c:v>
                </c:pt>
              </c:numCache>
            </c:numRef>
          </c:val>
        </c:ser>
        <c:dLbls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Фрукты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груша</c:v>
                </c:pt>
                <c:pt idx="1">
                  <c:v>банан</c:v>
                </c:pt>
                <c:pt idx="2">
                  <c:v>яблоко</c:v>
                </c:pt>
                <c:pt idx="3">
                  <c:v>киви</c:v>
                </c:pt>
                <c:pt idx="4">
                  <c:v>апельсин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  <c:pt idx="4">
                  <c:v>7</c:v>
                </c:pt>
              </c:numCache>
            </c:numRef>
          </c:val>
        </c:ser>
        <c:dLbls/>
        <c:firstSliceAng val="0"/>
      </c:pieChart>
    </c:plotArea>
    <c:legend>
      <c:legendPos val="r"/>
      <c:layout/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6FEC50-9C6D-4900-8945-4C3D569FA46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 spd="slow" advTm="3000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b="1" i="1" dirty="0" smtClean="0"/>
              <a:t>Столбчатые и круговые диаграммы</a:t>
            </a:r>
            <a:endParaRPr lang="ru-RU" sz="4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2828836"/>
            <a:ext cx="75009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smtClean="0"/>
              <a:t>Диаграмма</a:t>
            </a:r>
            <a:r>
              <a:rPr lang="ru-RU" sz="3200" dirty="0" smtClean="0"/>
              <a:t> – (от греч. Изображение, рисунок, чертёж) графическое изображение, наглядно показывающее соотношение каких-либо величин.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Примеры круговых диаграмм</a:t>
            </a:r>
            <a:endParaRPr lang="ru-RU" dirty="0"/>
          </a:p>
        </p:txBody>
      </p:sp>
      <p:pic>
        <p:nvPicPr>
          <p:cNvPr id="4" name="Рисунок 3" descr="Презентация 5 класс: Круговые диаграммы Образовательные презентации для детей начальной школы.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556793"/>
            <a:ext cx="3384376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Documents and Settings\Пользователь\Local Settings\Temporary Internet Files\Content.IE5\G6LWJQC4\ZA010212504[1]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3789040"/>
            <a:ext cx="3600400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www.tepka.ru/excel/118.JPG"/>
          <p:cNvPicPr/>
          <p:nvPr/>
        </p:nvPicPr>
        <p:blipFill>
          <a:blip r:embed="rId4" cstate="print"/>
          <a:srcRect l="14180" r="10222"/>
          <a:stretch>
            <a:fillRect/>
          </a:stretch>
        </p:blipFill>
        <p:spPr bwMode="auto">
          <a:xfrm>
            <a:off x="5364088" y="1556792"/>
            <a:ext cx="3384376" cy="2936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00B0F0"/>
                </a:solidFill>
              </a:rPr>
              <a:t>Решим задачу:</a:t>
            </a:r>
            <a:br>
              <a:rPr lang="ru-RU" dirty="0" smtClean="0">
                <a:solidFill>
                  <a:srgbClr val="00B0F0"/>
                </a:solidFill>
              </a:rPr>
            </a:br>
            <a:r>
              <a:rPr lang="ru-RU" dirty="0" smtClean="0">
                <a:solidFill>
                  <a:srgbClr val="00B0F0"/>
                </a:solidFill>
              </a:rPr>
              <a:t>итоги контрольной работы </a:t>
            </a:r>
            <a:endParaRPr lang="ru-RU" dirty="0">
              <a:solidFill>
                <a:srgbClr val="00B0F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59463064"/>
              </p:ext>
            </p:extLst>
          </p:nvPr>
        </p:nvGraphicFramePr>
        <p:xfrm>
          <a:off x="683568" y="2357430"/>
          <a:ext cx="7848872" cy="2182608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1804339"/>
                <a:gridCol w="2305504"/>
                <a:gridCol w="1854064"/>
                <a:gridCol w="1884965"/>
              </a:tblGrid>
              <a:tr h="12362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+mn-ea"/>
                          <a:cs typeface="+mn-cs"/>
                        </a:rPr>
                        <a:t>«Отлично»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+mn-ea"/>
                          <a:cs typeface="+mn-cs"/>
                        </a:rPr>
                        <a:t>«Хорошо»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+mn-ea"/>
                          <a:cs typeface="+mn-cs"/>
                        </a:rPr>
                        <a:t>«</a:t>
                      </a:r>
                      <a:r>
                        <a:rPr lang="ru-RU" sz="1800" dirty="0" err="1" smtClean="0">
                          <a:latin typeface="+mn-lt"/>
                          <a:ea typeface="+mn-ea"/>
                          <a:cs typeface="+mn-cs"/>
                        </a:rPr>
                        <a:t>Удовлетвори-тельно</a:t>
                      </a:r>
                      <a:r>
                        <a:rPr lang="ru-RU" sz="1800" dirty="0" smtClean="0">
                          <a:latin typeface="+mn-lt"/>
                          <a:ea typeface="+mn-ea"/>
                          <a:cs typeface="+mn-cs"/>
                        </a:rPr>
                        <a:t>»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«</a:t>
                      </a:r>
                      <a:r>
                        <a:rPr lang="ru-RU" sz="1800" dirty="0" err="1" smtClean="0"/>
                        <a:t>Неудовлетво-рительно</a:t>
                      </a:r>
                      <a:r>
                        <a:rPr lang="ru-RU" sz="1800" dirty="0" smtClean="0"/>
                        <a:t>»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27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ru-RU" sz="1800" baseline="0" dirty="0" smtClean="0">
                          <a:latin typeface="+mn-lt"/>
                          <a:ea typeface="+mn-ea"/>
                          <a:cs typeface="+mn-cs"/>
                        </a:rPr>
                        <a:t> чел.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 9 чел.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9 чел.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/>
                        <a:t>2 чел.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2531" name="Picture 3" descr="C:\Documents and Settings\Пользователь\Local Settings\Temporary Internet Files\Content.IE5\SB3IYFH4\MM900303378[1]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33589" y="5000636"/>
            <a:ext cx="1157971" cy="1095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ru-RU" dirty="0" smtClean="0"/>
              <a:t>10+9+9+2=30</a:t>
            </a:r>
          </a:p>
          <a:p>
            <a:pPr marL="514350" indent="-514350">
              <a:buAutoNum type="arabicParenR"/>
            </a:pPr>
            <a:r>
              <a:rPr lang="ru-RU" dirty="0" smtClean="0"/>
              <a:t>360:30=12 (градусов)</a:t>
            </a:r>
          </a:p>
          <a:p>
            <a:pPr marL="514350" indent="-514350">
              <a:buAutoNum type="arabicParenR"/>
            </a:pPr>
            <a:r>
              <a:rPr lang="ru-RU" dirty="0" smtClean="0"/>
              <a:t>10*12=120 (градусов) – «отлично»</a:t>
            </a:r>
          </a:p>
          <a:p>
            <a:pPr marL="514350" indent="-514350">
              <a:buAutoNum type="arabicParenR"/>
            </a:pPr>
            <a:r>
              <a:rPr lang="ru-RU" dirty="0" smtClean="0"/>
              <a:t>9*12=108 (градусов)– «хорошо»</a:t>
            </a:r>
          </a:p>
          <a:p>
            <a:pPr marL="514350" indent="-514350">
              <a:buAutoNum type="arabicParenR"/>
            </a:pPr>
            <a:r>
              <a:rPr lang="ru-RU" dirty="0" smtClean="0"/>
              <a:t>9*12=108 (градусов) – «удовлетворительно»</a:t>
            </a:r>
          </a:p>
          <a:p>
            <a:pPr marL="514350" indent="-514350">
              <a:buAutoNum type="arabicParenR"/>
            </a:pPr>
            <a:r>
              <a:rPr lang="ru-RU" dirty="0" smtClean="0"/>
              <a:t>2*12=24 (градусов) – «неудовлетворительно»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29600" cy="868346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Площади океанов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300" dirty="0" smtClean="0">
                <a:solidFill>
                  <a:schemeClr val="accent3">
                    <a:shade val="75000"/>
                  </a:schemeClr>
                </a:solidFill>
                <a:latin typeface="+mj-lt"/>
                <a:ea typeface="+mj-ea"/>
                <a:cs typeface="+mj-cs"/>
              </a:rPr>
              <a:t>Итоги контрольной работы</a:t>
            </a:r>
            <a:r>
              <a:rPr kumimoji="0" lang="ru-RU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 </a:t>
            </a:r>
            <a:endParaRPr kumimoji="0" lang="ru-RU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Девочки </a:t>
            </a:r>
            <a:r>
              <a:rPr lang="ru-RU" dirty="0"/>
              <a:t>5-х классов  пошли на экскурсию. Перед этим им предложили взять в школьной столовой один из фруктов, на выбор: </a:t>
            </a:r>
            <a:r>
              <a:rPr lang="ru-RU" dirty="0" smtClean="0"/>
              <a:t> апельсин</a:t>
            </a:r>
            <a:r>
              <a:rPr lang="ru-RU" dirty="0"/>
              <a:t>, банан, грушу, киви или яблоко. Результаты их выбора представлены на круговой диаграмме.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Какой фрукт выбрали большее количество девочек?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Какие фрукты выбрали девочки равное количество?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Какой фрукт выбрали меньшее количество девочек?</a:t>
            </a:r>
          </a:p>
          <a:p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half" idx="2"/>
          </p:nvPr>
        </p:nvGraphicFramePr>
        <p:xfrm>
          <a:off x="4800600" y="1371600"/>
          <a:ext cx="4038600" cy="4681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Столбчатые диаграммы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sz="2400" dirty="0" smtClean="0">
                <a:latin typeface="Bookman Old Style" pitchFamily="18" charset="0"/>
              </a:rPr>
              <a:t>применяются  в  тех случаях, когда нужно сравнивать полученные данные, показать, как меняются со временем интересующие нас явления.</a:t>
            </a:r>
          </a:p>
          <a:p>
            <a:pPr>
              <a:buNone/>
            </a:pPr>
            <a:endParaRPr lang="ru-RU" sz="2400" dirty="0" smtClean="0">
              <a:latin typeface="Bookman Old Style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9568" t="17525" r="8944" b="17691"/>
          <a:stretch>
            <a:fillRect/>
          </a:stretch>
        </p:blipFill>
        <p:spPr bwMode="auto">
          <a:xfrm>
            <a:off x="1835696" y="2780928"/>
            <a:ext cx="5256584" cy="3653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534400" cy="123562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Как построить диаграмму?</a:t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4" name="Picture 4" descr="Сетка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14488"/>
            <a:ext cx="4998866" cy="371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508104" y="3717032"/>
            <a:ext cx="36358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Утро – 5 часов</a:t>
            </a:r>
          </a:p>
          <a:p>
            <a:r>
              <a:rPr lang="ru-RU" sz="2800" b="1" i="1" dirty="0" smtClean="0">
                <a:solidFill>
                  <a:schemeClr val="accent3">
                    <a:lumMod val="50000"/>
                  </a:schemeClr>
                </a:solidFill>
              </a:rPr>
              <a:t>День – 6 часов</a:t>
            </a:r>
          </a:p>
          <a:p>
            <a:r>
              <a:rPr lang="ru-RU" sz="2800" b="1" i="1" dirty="0" smtClean="0">
                <a:solidFill>
                  <a:schemeClr val="accent4">
                    <a:lumMod val="75000"/>
                  </a:schemeClr>
                </a:solidFill>
              </a:rPr>
              <a:t>Вечер – 5 часов</a:t>
            </a:r>
          </a:p>
          <a:p>
            <a:r>
              <a:rPr lang="ru-RU" sz="2800" b="1" i="1" dirty="0" smtClean="0">
                <a:solidFill>
                  <a:schemeClr val="accent6">
                    <a:lumMod val="75000"/>
                  </a:schemeClr>
                </a:solidFill>
              </a:rPr>
              <a:t>Ночь – 8 часов</a:t>
            </a:r>
            <a:endParaRPr lang="ru-RU" sz="28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5400000" flipH="1" flipV="1">
            <a:off x="-429454" y="3571876"/>
            <a:ext cx="3144066" cy="7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1142976" y="5143512"/>
            <a:ext cx="364333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57290" y="3929066"/>
            <a:ext cx="285752" cy="1200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857356" y="3714752"/>
            <a:ext cx="285752" cy="1414466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357422" y="3929066"/>
            <a:ext cx="285752" cy="120015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857488" y="3214686"/>
            <a:ext cx="285752" cy="19145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57158" y="1428736"/>
            <a:ext cx="571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часы</a:t>
            </a:r>
            <a:endParaRPr lang="ru-RU" sz="1200" dirty="0"/>
          </a:p>
        </p:txBody>
      </p:sp>
      <p:sp>
        <p:nvSpPr>
          <p:cNvPr id="18" name="TextBox 17"/>
          <p:cNvSpPr txBox="1"/>
          <p:nvPr/>
        </p:nvSpPr>
        <p:spPr>
          <a:xfrm>
            <a:off x="3357554" y="5715016"/>
            <a:ext cx="10419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Часть суток</a:t>
            </a:r>
            <a:endParaRPr lang="ru-RU" sz="1200" dirty="0"/>
          </a:p>
        </p:txBody>
      </p:sp>
      <p:sp>
        <p:nvSpPr>
          <p:cNvPr id="19" name="TextBox 18"/>
          <p:cNvSpPr txBox="1"/>
          <p:nvPr/>
        </p:nvSpPr>
        <p:spPr>
          <a:xfrm>
            <a:off x="5508104" y="1484784"/>
            <a:ext cx="3635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Построить две перпендикулярные оси.</a:t>
            </a:r>
          </a:p>
          <a:p>
            <a:pPr marL="342900" indent="-342900">
              <a:buAutoNum type="arabicPeriod"/>
            </a:pP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Определить единицу измерения.</a:t>
            </a:r>
          </a:p>
          <a:p>
            <a:pPr marL="342900" indent="-342900">
              <a:buAutoNum type="arabicPeriod"/>
            </a:pP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Построить столбики нужного размера. </a:t>
            </a:r>
            <a:endParaRPr lang="ru-RU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9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4" dur="2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9" dur="2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Сетка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64378" y="2178839"/>
            <a:ext cx="5000658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 стрелкой 11"/>
          <p:cNvCxnSpPr/>
          <p:nvPr/>
        </p:nvCxnSpPr>
        <p:spPr>
          <a:xfrm rot="5400000" flipH="1" flipV="1">
            <a:off x="-1892345" y="3963991"/>
            <a:ext cx="492922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71472" y="6418510"/>
            <a:ext cx="314327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785786" y="4950970"/>
            <a:ext cx="214314" cy="14287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000100" y="2714620"/>
            <a:ext cx="214314" cy="366511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214414" y="3214686"/>
            <a:ext cx="214314" cy="314327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428728" y="3950838"/>
            <a:ext cx="285752" cy="2428892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1714480" y="4665218"/>
            <a:ext cx="214314" cy="17145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928794" y="5308160"/>
            <a:ext cx="214314" cy="107157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2143108" y="5665350"/>
            <a:ext cx="214314" cy="7143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5451036"/>
            <a:ext cx="214314" cy="92869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571736" y="3950838"/>
            <a:ext cx="285752" cy="242889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857488" y="4165152"/>
            <a:ext cx="214314" cy="221457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3071802" y="3950838"/>
            <a:ext cx="214314" cy="242889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286116" y="3214686"/>
            <a:ext cx="214314" cy="316504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42844" y="928670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Кол-во</a:t>
            </a:r>
          </a:p>
          <a:p>
            <a:r>
              <a:rPr lang="ru-RU" sz="1200" dirty="0" smtClean="0"/>
              <a:t>осадков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357158" y="6488668"/>
            <a:ext cx="3357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я </a:t>
            </a:r>
            <a:r>
              <a:rPr lang="ru-RU" dirty="0" err="1" smtClean="0"/>
              <a:t>ф</a:t>
            </a:r>
            <a:r>
              <a:rPr lang="ru-RU" dirty="0" smtClean="0"/>
              <a:t>  м а   м и </a:t>
            </a:r>
            <a:r>
              <a:rPr lang="ru-RU" dirty="0" err="1" smtClean="0"/>
              <a:t>и</a:t>
            </a:r>
            <a:r>
              <a:rPr lang="ru-RU" dirty="0" smtClean="0"/>
              <a:t>  а  с  о </a:t>
            </a:r>
            <a:r>
              <a:rPr lang="ru-RU" dirty="0" err="1" smtClean="0"/>
              <a:t>н</a:t>
            </a:r>
            <a:r>
              <a:rPr lang="ru-RU" dirty="0" smtClean="0"/>
              <a:t>  </a:t>
            </a:r>
            <a:r>
              <a:rPr lang="ru-RU" dirty="0" err="1" smtClean="0"/>
              <a:t>д</a:t>
            </a:r>
            <a:r>
              <a:rPr lang="ru-RU" dirty="0" smtClean="0"/>
              <a:t>  </a:t>
            </a:r>
            <a:endParaRPr lang="ru-RU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428596" y="2714620"/>
            <a:ext cx="2857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0" y="2500306"/>
            <a:ext cx="4285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/>
              <a:t>150</a:t>
            </a:r>
            <a:endParaRPr lang="ru-RU" sz="900" b="1" dirty="0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428596" y="3214686"/>
            <a:ext cx="2857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2928934"/>
            <a:ext cx="4285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/>
              <a:t>130</a:t>
            </a:r>
            <a:endParaRPr lang="ru-RU" sz="900" b="1" dirty="0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428596" y="3929066"/>
            <a:ext cx="2857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28596" y="4643446"/>
            <a:ext cx="2857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428596" y="4929198"/>
            <a:ext cx="2857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28596" y="5643578"/>
            <a:ext cx="28575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0" y="3714752"/>
            <a:ext cx="4285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/>
              <a:t>100</a:t>
            </a:r>
            <a:endParaRPr lang="ru-RU" sz="9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0" y="4429132"/>
            <a:ext cx="4285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/>
              <a:t>70</a:t>
            </a:r>
            <a:endParaRPr lang="ru-RU" sz="9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0" y="4714884"/>
            <a:ext cx="42859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/>
              <a:t>60</a:t>
            </a:r>
            <a:endParaRPr lang="ru-RU" sz="9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0" y="5429264"/>
            <a:ext cx="4381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b="1" dirty="0" smtClean="0"/>
              <a:t>30</a:t>
            </a:r>
            <a:endParaRPr lang="ru-RU" sz="9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4357686" y="1357298"/>
            <a:ext cx="421484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i="1" dirty="0" smtClean="0">
                <a:solidFill>
                  <a:srgbClr val="002060"/>
                </a:solidFill>
              </a:rPr>
              <a:t>Сколько всего за год выпало осадков?</a:t>
            </a:r>
          </a:p>
          <a:p>
            <a:pPr marL="457200" indent="-457200">
              <a:buAutoNum type="arabicPeriod"/>
            </a:pPr>
            <a:r>
              <a:rPr lang="ru-RU" sz="2400" i="1" dirty="0" smtClean="0">
                <a:solidFill>
                  <a:srgbClr val="002060"/>
                </a:solidFill>
              </a:rPr>
              <a:t>В каком месяце выпало меньше всего осадков, а в каком – больше всего?</a:t>
            </a:r>
          </a:p>
          <a:p>
            <a:pPr marL="457200" indent="-457200">
              <a:buAutoNum type="arabicPeriod"/>
            </a:pPr>
            <a:r>
              <a:rPr lang="ru-RU" sz="2400" i="1" dirty="0" smtClean="0">
                <a:solidFill>
                  <a:srgbClr val="002060"/>
                </a:solidFill>
              </a:rPr>
              <a:t>В какие месяцы выпало одинаковое количество осадков?</a:t>
            </a:r>
          </a:p>
          <a:p>
            <a:pPr marL="457200" indent="-457200">
              <a:buAutoNum type="arabicPeriod"/>
            </a:pPr>
            <a:r>
              <a:rPr lang="ru-RU" sz="2400" i="1" dirty="0" smtClean="0">
                <a:solidFill>
                  <a:srgbClr val="002060"/>
                </a:solidFill>
              </a:rPr>
              <a:t>В каком месяце выпало 150мм осадков?</a:t>
            </a:r>
          </a:p>
          <a:p>
            <a:pPr marL="457200" indent="-457200">
              <a:buAutoNum type="arabicPeriod"/>
            </a:pPr>
            <a:r>
              <a:rPr lang="ru-RU" sz="2400" i="1" dirty="0" smtClean="0">
                <a:solidFill>
                  <a:srgbClr val="002060"/>
                </a:solidFill>
              </a:rPr>
              <a:t>На сколько больше выпало осадков в марте по сравнению с августом?</a:t>
            </a: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50" name="Выноска-облако 49"/>
          <p:cNvSpPr/>
          <p:nvPr/>
        </p:nvSpPr>
        <p:spPr>
          <a:xfrm>
            <a:off x="1428728" y="1071546"/>
            <a:ext cx="1928826" cy="1071570"/>
          </a:xfrm>
          <a:prstGeom prst="cloudCallout">
            <a:avLst>
              <a:gd name="adj1" fmla="val -39796"/>
              <a:gd name="adj2" fmla="val 1099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1044мм</a:t>
            </a:r>
            <a:endParaRPr lang="ru-RU" b="1" dirty="0"/>
          </a:p>
        </p:txBody>
      </p:sp>
      <p:sp>
        <p:nvSpPr>
          <p:cNvPr id="51" name="Выноска-облако 50"/>
          <p:cNvSpPr/>
          <p:nvPr/>
        </p:nvSpPr>
        <p:spPr>
          <a:xfrm>
            <a:off x="2428860" y="2571744"/>
            <a:ext cx="1857388" cy="898400"/>
          </a:xfrm>
          <a:prstGeom prst="cloudCallout">
            <a:avLst>
              <a:gd name="adj1" fmla="val -79699"/>
              <a:gd name="adj2" fmla="val 1259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На 90мм</a:t>
            </a:r>
            <a:endParaRPr lang="ru-RU" b="1" dirty="0"/>
          </a:p>
        </p:txBody>
      </p:sp>
      <p:sp>
        <p:nvSpPr>
          <p:cNvPr id="36" name="Заголовок 3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ru-RU" dirty="0" smtClean="0"/>
              <a:t>Задание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3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24" grpId="0" animBg="1"/>
      <p:bldP spid="24" grpId="1" animBg="1"/>
      <p:bldP spid="25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50" grpId="0" animBg="1"/>
      <p:bldP spid="5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412776"/>
            <a:ext cx="8291512" cy="1799431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1600" dirty="0" smtClean="0">
                <a:solidFill>
                  <a:schemeClr val="tx1"/>
                </a:solidFill>
              </a:rPr>
              <a:t>20кг макулатуры сохраняют одно крупное дерево, одна тонна-0,5 га леса среднего возраста. Процент переработки макулатуры: Япония-50%, Швеция-40%, Латинская Америка-32%, США-29%, Россия-19%, Африка-17%</a:t>
            </a:r>
            <a:br>
              <a:rPr lang="ru-RU" altLang="ru-RU" sz="1600" dirty="0" smtClean="0">
                <a:solidFill>
                  <a:schemeClr val="tx1"/>
                </a:solidFill>
              </a:rPr>
            </a:br>
            <a:r>
              <a:rPr lang="ru-RU" altLang="ru-RU" sz="1600" dirty="0" smtClean="0">
                <a:solidFill>
                  <a:schemeClr val="tx1"/>
                </a:solidFill>
              </a:rPr>
              <a:t/>
            </a:r>
            <a:br>
              <a:rPr lang="ru-RU" altLang="ru-RU" sz="1600" dirty="0" smtClean="0">
                <a:solidFill>
                  <a:schemeClr val="tx1"/>
                </a:solidFill>
              </a:rPr>
            </a:br>
            <a:r>
              <a:rPr lang="ru-RU" altLang="ru-RU" sz="1600" b="1" dirty="0" smtClean="0">
                <a:solidFill>
                  <a:schemeClr val="tx1"/>
                </a:solidFill>
              </a:rPr>
              <a:t>Постройте столбчатую диаграмму для сравнения переработки макулатуры разными странами.</a:t>
            </a:r>
          </a:p>
        </p:txBody>
      </p:sp>
      <p:graphicFrame>
        <p:nvGraphicFramePr>
          <p:cNvPr id="5124" name="Object 4"/>
          <p:cNvGraphicFramePr>
            <a:graphicFrameLocks noGrp="1" noChangeAspect="1"/>
          </p:cNvGraphicFramePr>
          <p:nvPr>
            <p:ph idx="1"/>
          </p:nvPr>
        </p:nvGraphicFramePr>
        <p:xfrm>
          <a:off x="611560" y="3356992"/>
          <a:ext cx="7993063" cy="3257550"/>
        </p:xfrm>
        <a:graphic>
          <a:graphicData uri="http://schemas.openxmlformats.org/presentationml/2006/ole">
            <p:oleObj spid="_x0000_s1027" name="Диаграмма" r:id="rId3" imgW="6096000" imgH="4067243" progId="MSGraph.Chart.8">
              <p:embed followColorScheme="full"/>
            </p:oleObj>
          </a:graphicData>
        </a:graphic>
      </p:graphicFrame>
      <p:sp>
        <p:nvSpPr>
          <p:cNvPr id="4" name="Заголовок 3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0" i="0" u="none" strike="noStrike" kern="1200" cap="none" spc="0" normalizeH="0" baseline="0" noProof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Задание</a:t>
            </a:r>
            <a:endParaRPr kumimoji="0" lang="ru-RU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512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повторения…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28596" y="2428868"/>
            <a:ext cx="8319868" cy="3543312"/>
          </a:xfrm>
        </p:spPr>
        <p:txBody>
          <a:bodyPr>
            <a:normAutofit fontScale="92500"/>
          </a:bodyPr>
          <a:lstStyle/>
          <a:p>
            <a:r>
              <a:rPr lang="ru-RU" dirty="0"/>
              <a:t>Что называют круговой диаграммой?</a:t>
            </a:r>
          </a:p>
          <a:p>
            <a:r>
              <a:rPr lang="ru-RU" dirty="0" smtClean="0"/>
              <a:t>В каких случаях применяются столбчатые диаграммы?</a:t>
            </a:r>
            <a:endParaRPr lang="ru-RU" dirty="0"/>
          </a:p>
          <a:p>
            <a:r>
              <a:rPr lang="ru-RU" dirty="0" smtClean="0"/>
              <a:t>Как строятся круговые и столбчатые диаграммы?</a:t>
            </a:r>
          </a:p>
          <a:p>
            <a:r>
              <a:rPr lang="ru-RU" dirty="0" smtClean="0"/>
              <a:t>Зачем нужны диаграммы?</a:t>
            </a:r>
          </a:p>
          <a:p>
            <a:endParaRPr lang="ru-RU" dirty="0" smtClean="0"/>
          </a:p>
          <a:p>
            <a:r>
              <a:rPr lang="ru-RU" dirty="0" smtClean="0"/>
              <a:t>Что нового узнали?</a:t>
            </a:r>
          </a:p>
          <a:p>
            <a:r>
              <a:rPr lang="ru-RU" dirty="0" smtClean="0"/>
              <a:t>Что запомнили?</a:t>
            </a:r>
          </a:p>
          <a:p>
            <a:r>
              <a:rPr lang="ru-RU" dirty="0" smtClean="0"/>
              <a:t>Вы довольны своей работой?</a:t>
            </a:r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Диаграммы бывают: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Круговые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Столбчатые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6317" t="14932" r="8401" b="1447"/>
          <a:stretch>
            <a:fillRect/>
          </a:stretch>
        </p:blipFill>
        <p:spPr bwMode="auto">
          <a:xfrm>
            <a:off x="2411760" y="1484784"/>
            <a:ext cx="243027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Диаграмма 4"/>
          <p:cNvGraphicFramePr/>
          <p:nvPr/>
        </p:nvGraphicFramePr>
        <p:xfrm>
          <a:off x="3779912" y="4193704"/>
          <a:ext cx="5162916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Круговая диаграмма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Используется в тех случаях, когда нужно представить соотношения между частями одного целого. </a:t>
            </a:r>
          </a:p>
          <a:p>
            <a:r>
              <a:rPr lang="ru-RU" dirty="0" smtClean="0"/>
              <a:t>Первую круговую диаграмму начертил в 1801 году шотландский экономист </a:t>
            </a:r>
            <a:r>
              <a:rPr lang="ru-RU" dirty="0" err="1" smtClean="0"/>
              <a:t>William</a:t>
            </a:r>
            <a:r>
              <a:rPr lang="ru-RU" dirty="0" smtClean="0"/>
              <a:t> </a:t>
            </a:r>
            <a:r>
              <a:rPr lang="ru-RU" dirty="0" err="1" smtClean="0"/>
              <a:t>Playfair</a:t>
            </a:r>
            <a:r>
              <a:rPr lang="ru-RU" dirty="0" smtClean="0"/>
              <a:t>,  основатель графических методов статистики.</a:t>
            </a:r>
          </a:p>
          <a:p>
            <a:endParaRPr lang="ru-RU" dirty="0" smtClean="0"/>
          </a:p>
        </p:txBody>
      </p:sp>
      <p:pic>
        <p:nvPicPr>
          <p:cNvPr id="4" name="Содержимое 3" descr="http://lh5.ggpht.com/_36Cxvp5HyGU/S83p0am-hHI/AAAAAAAAYuE/2x7k3ymHOaQ/s800/240px-Playfair-piechart.jpg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131840" y="4221088"/>
            <a:ext cx="244827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66800"/>
          </a:xfrm>
        </p:spPr>
        <p:txBody>
          <a:bodyPr>
            <a:normAutofit/>
          </a:bodyPr>
          <a:lstStyle/>
          <a:p>
            <a:r>
              <a:rPr lang="ru-RU" dirty="0" smtClean="0"/>
              <a:t>Магнитный железняк содержит: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3286116" y="1857364"/>
          <a:ext cx="5400684" cy="426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 descr="C:\Documents and Settings\Пользователь\Local Settings\Temporary Internet Files\Content.IE5\NR2V223N\MP900448334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857364"/>
            <a:ext cx="2497032" cy="37521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построить диаграмму?</a:t>
            </a:r>
            <a:br>
              <a:rPr lang="ru-RU" dirty="0" smtClean="0"/>
            </a:br>
            <a:r>
              <a:rPr lang="ru-RU" dirty="0" smtClean="0"/>
              <a:t>Шаг 1.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43438" y="1600201"/>
            <a:ext cx="4043362" cy="90010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Найти 30% от 360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b="1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endParaRPr lang="ru-RU" b="1" baseline="30000" dirty="0" smtClean="0"/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539552" y="1785926"/>
            <a:ext cx="3888432" cy="3786214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360</a:t>
            </a:r>
            <a:r>
              <a:rPr lang="ru-RU" sz="2800" b="1" baseline="30000" dirty="0" smtClean="0"/>
              <a:t>0 </a:t>
            </a:r>
            <a:endParaRPr lang="ru-RU" sz="2800" dirty="0" smtClean="0"/>
          </a:p>
          <a:p>
            <a:pPr algn="ctr"/>
            <a:endParaRPr lang="ru-RU" dirty="0"/>
          </a:p>
        </p:txBody>
      </p:sp>
      <p:sp>
        <p:nvSpPr>
          <p:cNvPr id="5" name="Дуга 4"/>
          <p:cNvSpPr/>
          <p:nvPr/>
        </p:nvSpPr>
        <p:spPr>
          <a:xfrm>
            <a:off x="1142976" y="2500306"/>
            <a:ext cx="2000264" cy="2357454"/>
          </a:xfrm>
          <a:prstGeom prst="arc">
            <a:avLst>
              <a:gd name="adj1" fmla="val 16200000"/>
              <a:gd name="adj2" fmla="val 15522096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00562" y="2357430"/>
            <a:ext cx="4071966" cy="14055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360 :100 *30 = 108</a:t>
            </a:r>
            <a:r>
              <a:rPr lang="ru-RU" sz="3200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2420888"/>
            <a:ext cx="2016224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87824" y="2996952"/>
            <a:ext cx="1152128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691680" y="3933056"/>
            <a:ext cx="2016224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43608" y="3933056"/>
            <a:ext cx="2016224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99592" y="2852936"/>
            <a:ext cx="1080120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построить диаграмму?</a:t>
            </a:r>
            <a:br>
              <a:rPr lang="ru-RU" dirty="0" smtClean="0"/>
            </a:br>
            <a:r>
              <a:rPr lang="ru-RU" dirty="0" smtClean="0"/>
              <a:t>Шаг 2.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43438" y="2214554"/>
            <a:ext cx="4043362" cy="9001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Чертим окружность произвольного радиуса</a:t>
            </a:r>
            <a:endParaRPr lang="ru-RU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baseline="30000" dirty="0" smtClean="0"/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323528" y="1857364"/>
            <a:ext cx="3888432" cy="378621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построить диаграмму?</a:t>
            </a:r>
            <a:br>
              <a:rPr lang="ru-RU" dirty="0" smtClean="0"/>
            </a:br>
            <a:r>
              <a:rPr lang="ru-RU" dirty="0" smtClean="0"/>
              <a:t>Шаг 3.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43438" y="2000240"/>
            <a:ext cx="4043362" cy="9001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Проводим два радиуса под углом  108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baseline="30000" dirty="0" smtClean="0"/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611560" y="1857364"/>
            <a:ext cx="3888432" cy="3786214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7" name="Прямая соединительная линия 6"/>
          <p:cNvCxnSpPr>
            <a:stCxn id="4" idx="0"/>
          </p:cNvCxnSpPr>
          <p:nvPr/>
        </p:nvCxnSpPr>
        <p:spPr>
          <a:xfrm>
            <a:off x="2555776" y="1857364"/>
            <a:ext cx="16755" cy="1786744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755576" y="3643314"/>
            <a:ext cx="1816160" cy="793798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Дуга 9"/>
          <p:cNvSpPr/>
          <p:nvPr/>
        </p:nvSpPr>
        <p:spPr>
          <a:xfrm>
            <a:off x="2071670" y="3214686"/>
            <a:ext cx="642942" cy="714380"/>
          </a:xfrm>
          <a:prstGeom prst="arc">
            <a:avLst>
              <a:gd name="adj1" fmla="val 8113056"/>
              <a:gd name="adj2" fmla="val 1844068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00166" y="278605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108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построить диаграмму?</a:t>
            </a:r>
            <a:br>
              <a:rPr lang="ru-RU" dirty="0" smtClean="0"/>
            </a:br>
            <a:r>
              <a:rPr lang="ru-RU" dirty="0" smtClean="0"/>
              <a:t>Шаг 4.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43438" y="2571744"/>
            <a:ext cx="4043362" cy="90010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Закрасить часть круга вне этого угла</a:t>
            </a:r>
          </a:p>
          <a:p>
            <a:pPr marL="0" indent="0">
              <a:buNone/>
            </a:pPr>
            <a:endParaRPr lang="ru-RU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baseline="30000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28802"/>
            <a:ext cx="379544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построить диаграмму?</a:t>
            </a:r>
            <a:br>
              <a:rPr lang="ru-RU" dirty="0" smtClean="0"/>
            </a:br>
            <a:r>
              <a:rPr lang="ru-RU" dirty="0" smtClean="0"/>
              <a:t>Обобщим…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357290" y="1600200"/>
            <a:ext cx="7000924" cy="2686055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Переведем проценты в градусы.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Начертим окружность произвольного радиуса.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Проведем два радиуса под полученным углом.</a:t>
            </a:r>
          </a:p>
          <a:p>
            <a:pPr marL="514350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Закрасим часть круга.</a:t>
            </a:r>
          </a:p>
          <a:p>
            <a:pPr marL="0" indent="0">
              <a:buNone/>
            </a:pPr>
            <a:endParaRPr lang="ru-RU" b="1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b="1" baseline="300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306</TotalTime>
  <Words>485</Words>
  <Application>Microsoft Office PowerPoint</Application>
  <PresentationFormat>Экран (4:3)</PresentationFormat>
  <Paragraphs>102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Официальная</vt:lpstr>
      <vt:lpstr>Диаграмма</vt:lpstr>
      <vt:lpstr>Столбчатые и круговые диаграммы</vt:lpstr>
      <vt:lpstr>Диаграммы бывают:</vt:lpstr>
      <vt:lpstr>Круговая диаграмма </vt:lpstr>
      <vt:lpstr>Магнитный железняк содержит:</vt:lpstr>
      <vt:lpstr>Как построить диаграмму? Шаг 1.</vt:lpstr>
      <vt:lpstr>Как построить диаграмму? Шаг 2.</vt:lpstr>
      <vt:lpstr>Как построить диаграмму? Шаг 3.</vt:lpstr>
      <vt:lpstr>Как построить диаграмму? Шаг 4. </vt:lpstr>
      <vt:lpstr>Как построить диаграмму? Обобщим…</vt:lpstr>
      <vt:lpstr>Примеры круговых диаграмм</vt:lpstr>
      <vt:lpstr>Решим задачу: итоги контрольной работы </vt:lpstr>
      <vt:lpstr>Решение: </vt:lpstr>
      <vt:lpstr>Площади океанов</vt:lpstr>
      <vt:lpstr>Задание</vt:lpstr>
      <vt:lpstr>Столбчатые диаграммы </vt:lpstr>
      <vt:lpstr>Как построить диаграмму? </vt:lpstr>
      <vt:lpstr>Задание</vt:lpstr>
      <vt:lpstr>20кг макулатуры сохраняют одно крупное дерево, одна тонна-0,5 га леса среднего возраста. Процент переработки макулатуры: Япония-50%, Швеция-40%, Латинская Америка-32%, США-29%, Россия-19%, Африка-17%  Постройте столбчатую диаграмму для сравнения переработки макулатуры разными странами.</vt:lpstr>
      <vt:lpstr>Вопросы для повторения…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Круговые диаграммы</dc:title>
  <dc:creator>1</dc:creator>
  <cp:lastModifiedBy>1</cp:lastModifiedBy>
  <cp:revision>38</cp:revision>
  <dcterms:modified xsi:type="dcterms:W3CDTF">2020-05-21T07:04:32Z</dcterms:modified>
</cp:coreProperties>
</file>